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a51de974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a51de974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a51de974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a51de974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a51de974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a51de974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a51de974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a51de974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2a51de974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2a51de974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4800" y="67763"/>
            <a:ext cx="2645499" cy="11895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930300" y="189575"/>
            <a:ext cx="3033000" cy="9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 u="sng"/>
              <a:t>Last updated:</a:t>
            </a:r>
            <a:br>
              <a:rPr b="1" lang="en" sz="2300"/>
            </a:br>
            <a:r>
              <a:rPr b="1" lang="en" sz="2300"/>
              <a:t>November 14, 2022</a:t>
            </a:r>
            <a:endParaRPr b="1"/>
          </a:p>
        </p:txBody>
      </p:sp>
      <p:sp>
        <p:nvSpPr>
          <p:cNvPr id="56" name="Google Shape;56;p13"/>
          <p:cNvSpPr txBox="1"/>
          <p:nvPr/>
        </p:nvSpPr>
        <p:spPr>
          <a:xfrm>
            <a:off x="75825" y="1200575"/>
            <a:ext cx="8960100" cy="40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I. RULES- </a:t>
            </a:r>
            <a:endParaRPr b="1" sz="17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A.</a:t>
            </a:r>
            <a:r>
              <a:rPr lang="en" sz="1700"/>
              <a:t> This policy covers all forms of poker including Texas Hold’Em. </a:t>
            </a:r>
            <a:endParaRPr sz="17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B.</a:t>
            </a:r>
            <a:r>
              <a:rPr lang="en" sz="1700"/>
              <a:t> Austin Deaf Club does not have any in-house rules applied to any forms of poker. </a:t>
            </a:r>
            <a:br>
              <a:rPr lang="en" sz="1700"/>
            </a:br>
            <a:r>
              <a:rPr lang="en" sz="1700"/>
              <a:t>	     </a:t>
            </a:r>
            <a:r>
              <a:rPr lang="en" sz="1700"/>
              <a:t>Players are expected to follow the official rules of its respective forms of pokers. 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II. ELIGIBILITY- </a:t>
            </a:r>
            <a:endParaRPr b="1" sz="17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A. Members and Guests</a:t>
            </a:r>
            <a:r>
              <a:rPr lang="en" sz="1700"/>
              <a:t> (known as </a:t>
            </a:r>
            <a:r>
              <a:rPr b="1" lang="en" sz="1700" u="sng"/>
              <a:t>PLAYERS</a:t>
            </a:r>
            <a:r>
              <a:rPr lang="en" sz="1700"/>
              <a:t>) are allowed to participate. </a:t>
            </a:r>
            <a:br>
              <a:rPr lang="en" sz="1700"/>
            </a:br>
            <a:r>
              <a:rPr lang="en" sz="1700"/>
              <a:t>	     </a:t>
            </a:r>
            <a:r>
              <a:rPr b="1" lang="en" sz="1700">
                <a:solidFill>
                  <a:srgbClr val="980000"/>
                </a:solidFill>
              </a:rPr>
              <a:t>Non-members</a:t>
            </a:r>
            <a:r>
              <a:rPr lang="en" sz="1700">
                <a:solidFill>
                  <a:srgbClr val="980000"/>
                </a:solidFill>
              </a:rPr>
              <a:t> and </a:t>
            </a:r>
            <a:r>
              <a:rPr b="1" lang="en" sz="1700">
                <a:solidFill>
                  <a:srgbClr val="980000"/>
                </a:solidFill>
              </a:rPr>
              <a:t>Temporary Members</a:t>
            </a:r>
            <a:r>
              <a:rPr lang="en" sz="1700">
                <a:solidFill>
                  <a:srgbClr val="980000"/>
                </a:solidFill>
              </a:rPr>
              <a:t> are prohibited from participating</a:t>
            </a:r>
            <a:r>
              <a:rPr lang="en" sz="1700"/>
              <a:t>.</a:t>
            </a:r>
            <a:endParaRPr sz="7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B. </a:t>
            </a:r>
            <a:r>
              <a:rPr lang="en" sz="1700"/>
              <a:t>The minimum age to play is </a:t>
            </a:r>
            <a:r>
              <a:rPr b="1" lang="en" sz="1700"/>
              <a:t>21</a:t>
            </a:r>
            <a:r>
              <a:rPr lang="en" sz="1700"/>
              <a:t> years of age. </a:t>
            </a:r>
            <a:endParaRPr sz="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C.</a:t>
            </a:r>
            <a:r>
              <a:rPr lang="en" sz="1700"/>
              <a:t> Players are expected to follow the Code of Conduct. See section III. </a:t>
            </a:r>
            <a:r>
              <a:rPr lang="en" sz="700"/>
              <a:t>\</a:t>
            </a:r>
            <a:endParaRPr sz="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D. </a:t>
            </a:r>
            <a:r>
              <a:rPr lang="en" sz="1700"/>
              <a:t>Members are responsible for their guests at all times. If a Guest is found in violation </a:t>
            </a:r>
            <a:br>
              <a:rPr lang="en" sz="1700"/>
            </a:br>
            <a:r>
              <a:rPr lang="en" sz="1700"/>
              <a:t>     to this policy and the Code of Conduct, a Member may face probation or </a:t>
            </a:r>
            <a:br>
              <a:rPr lang="en" sz="1700"/>
            </a:br>
            <a:r>
              <a:rPr lang="en" sz="1700"/>
              <a:t>     suspension from the Clubhouse.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5825" y="88475"/>
            <a:ext cx="8960100" cy="46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III. CODE OF CONDUCT- 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A. </a:t>
            </a:r>
            <a:r>
              <a:rPr lang="en" sz="1700" u="sng"/>
              <a:t>All</a:t>
            </a:r>
            <a:r>
              <a:rPr lang="en" sz="1700"/>
              <a:t> players must demonstrate excellent sportsmanship at all times. Any forms of </a:t>
            </a:r>
            <a:br>
              <a:rPr lang="en" sz="1700"/>
            </a:br>
            <a:r>
              <a:rPr lang="en" sz="1700"/>
              <a:t>	     </a:t>
            </a:r>
            <a:r>
              <a:rPr lang="en" sz="1700" u="sng"/>
              <a:t>violence</a:t>
            </a:r>
            <a:r>
              <a:rPr lang="en" sz="1700"/>
              <a:t>, </a:t>
            </a:r>
            <a:r>
              <a:rPr lang="en" sz="1700" u="sng"/>
              <a:t>rowdiness</a:t>
            </a:r>
            <a:r>
              <a:rPr lang="en" sz="1700"/>
              <a:t>, or </a:t>
            </a:r>
            <a:r>
              <a:rPr lang="en" sz="1700" u="sng"/>
              <a:t>threats verbally</a:t>
            </a:r>
            <a:r>
              <a:rPr lang="en" sz="1700"/>
              <a:t> </a:t>
            </a:r>
            <a:r>
              <a:rPr i="1" lang="en" sz="1700"/>
              <a:t>(including signing)</a:t>
            </a:r>
            <a:r>
              <a:rPr lang="en" sz="1700"/>
              <a:t> and </a:t>
            </a:r>
            <a:r>
              <a:rPr lang="en" sz="1700" u="sng"/>
              <a:t>physically</a:t>
            </a:r>
            <a:r>
              <a:rPr lang="en" sz="1700"/>
              <a:t> are </a:t>
            </a:r>
            <a:br>
              <a:rPr lang="en" sz="1700"/>
            </a:br>
            <a:r>
              <a:rPr lang="en" sz="1700"/>
              <a:t>	     </a:t>
            </a:r>
            <a:r>
              <a:rPr b="1" i="1" lang="en" sz="1700">
                <a:solidFill>
                  <a:srgbClr val="980000"/>
                </a:solidFill>
              </a:rPr>
              <a:t>prohibited</a:t>
            </a:r>
            <a:r>
              <a:rPr lang="en" sz="1700"/>
              <a:t>. </a:t>
            </a:r>
            <a:endParaRPr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B. </a:t>
            </a:r>
            <a:r>
              <a:rPr lang="en" sz="1700"/>
              <a:t>A code of conduct violation may result in </a:t>
            </a:r>
            <a:r>
              <a:rPr b="1" i="1" lang="en" sz="1700"/>
              <a:t>probation</a:t>
            </a:r>
            <a:r>
              <a:rPr lang="en" sz="1700"/>
              <a:t> or </a:t>
            </a:r>
            <a:r>
              <a:rPr b="1" i="1" lang="en" sz="1700"/>
              <a:t>suspension</a:t>
            </a:r>
            <a:r>
              <a:rPr lang="en" sz="1700"/>
              <a:t> from the </a:t>
            </a:r>
            <a:br>
              <a:rPr lang="en" sz="1700"/>
            </a:br>
            <a:r>
              <a:rPr lang="en" sz="1700"/>
              <a:t>    Clubhouse. The Board of Austin Deaf Club will conduct a review and will determine </a:t>
            </a:r>
            <a:br>
              <a:rPr lang="en" sz="1700"/>
            </a:br>
            <a:r>
              <a:rPr lang="en" sz="1700"/>
              <a:t>    the appropriate course of action. 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C. </a:t>
            </a:r>
            <a:r>
              <a:rPr lang="en" sz="1700"/>
              <a:t>If a player is caught cheating, the player will be permanently </a:t>
            </a:r>
            <a:r>
              <a:rPr b="1" lang="en" sz="1700">
                <a:solidFill>
                  <a:srgbClr val="980000"/>
                </a:solidFill>
              </a:rPr>
              <a:t>BANNED</a:t>
            </a:r>
            <a:r>
              <a:rPr lang="en" sz="1700"/>
              <a:t> from playing </a:t>
            </a:r>
            <a:br>
              <a:rPr lang="en" sz="1700"/>
            </a:br>
            <a:r>
              <a:rPr lang="en" sz="1700"/>
              <a:t>     any poker at Austin Deaf Club. 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D. </a:t>
            </a:r>
            <a:r>
              <a:rPr lang="en" sz="1700"/>
              <a:t>If a player fails to keep their card hidden and other players are able to see it, this is </a:t>
            </a:r>
            <a:br>
              <a:rPr lang="en" sz="1700"/>
            </a:br>
            <a:r>
              <a:rPr lang="en" sz="1700"/>
              <a:t>     not considered as cheating. 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E.</a:t>
            </a:r>
            <a:r>
              <a:rPr lang="en" sz="1700"/>
              <a:t> If the Host, the Board Member, or the Clubhouse Manager finds a player in violation </a:t>
            </a:r>
            <a:br>
              <a:rPr lang="en" sz="1700"/>
            </a:br>
            <a:r>
              <a:rPr lang="en" sz="1700"/>
              <a:t>     to this policy and Code of Conduct during the game, the player will be asked to </a:t>
            </a:r>
            <a:br>
              <a:rPr lang="en" sz="1700"/>
            </a:br>
            <a:r>
              <a:rPr lang="en" sz="1700"/>
              <a:t>     leave the Clubhouse immediately.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5825" y="88475"/>
            <a:ext cx="89601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IV. HOST- 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A.</a:t>
            </a:r>
            <a:r>
              <a:rPr lang="en" sz="1700"/>
              <a:t> A Host is a person who facilitates a poker game. The Host must be well versed with </a:t>
            </a:r>
            <a:br>
              <a:rPr lang="en" sz="1700"/>
            </a:br>
            <a:r>
              <a:rPr lang="en" sz="1700"/>
              <a:t>	     the rules of the game.</a:t>
            </a:r>
            <a:endParaRPr sz="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B.</a:t>
            </a:r>
            <a:r>
              <a:rPr lang="en" sz="1700"/>
              <a:t> </a:t>
            </a:r>
            <a:r>
              <a:rPr b="1" i="1" lang="en" sz="1700"/>
              <a:t>Any Members can be a Host.</a:t>
            </a:r>
            <a:r>
              <a:rPr lang="en" sz="1700"/>
              <a:t> The Host must be approved by the Board or the </a:t>
            </a:r>
            <a:br>
              <a:rPr lang="en" sz="1700"/>
            </a:br>
            <a:r>
              <a:rPr lang="en" sz="1700"/>
              <a:t>    Clubhouse Manager prior to the start of the game. </a:t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C.</a:t>
            </a:r>
            <a:r>
              <a:rPr lang="en" sz="1700"/>
              <a:t> The Host will determine the buy-in cost. All transactions must be in cash and to be </a:t>
            </a:r>
            <a:br>
              <a:rPr lang="en" sz="1700"/>
            </a:br>
            <a:r>
              <a:rPr lang="en" sz="1700"/>
              <a:t>     handled by the Host. </a:t>
            </a:r>
            <a:r>
              <a:rPr b="1" lang="en" sz="1700"/>
              <a:t>The cash must be counted and audited with the </a:t>
            </a:r>
            <a:br>
              <a:rPr b="1" lang="en" sz="1700"/>
            </a:br>
            <a:r>
              <a:rPr b="1" lang="en" sz="1700"/>
              <a:t>     Clubhouse Manager. </a:t>
            </a:r>
            <a:endParaRPr b="1"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D.</a:t>
            </a:r>
            <a:r>
              <a:rPr lang="en" sz="1700"/>
              <a:t> No additional buy in after the first game or a tournament has started. </a:t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E. </a:t>
            </a:r>
            <a:r>
              <a:rPr lang="en" sz="1700"/>
              <a:t>The Host has the final say in which player has the highest hands. </a:t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F. </a:t>
            </a:r>
            <a:r>
              <a:rPr lang="en" sz="1700"/>
              <a:t>The Host can play but the role of the Host is primary. The Host may need to forfeit if </a:t>
            </a:r>
            <a:br>
              <a:rPr lang="en" sz="1700"/>
            </a:br>
            <a:r>
              <a:rPr lang="en" sz="1700"/>
              <a:t>    needed.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5825" y="88475"/>
            <a:ext cx="8960100" cy="41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V. PRIZE-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A. </a:t>
            </a:r>
            <a:r>
              <a:rPr lang="en" sz="1700"/>
              <a:t>All monies pooled together by the participating Player are known as the pot. The pot </a:t>
            </a:r>
            <a:br>
              <a:rPr lang="en" sz="1700"/>
            </a:br>
            <a:r>
              <a:rPr lang="en" sz="1700"/>
              <a:t>	    shall be documented and distributed to the winning player(s) in full. </a:t>
            </a:r>
            <a:r>
              <a:rPr b="1" i="1" lang="en" sz="1700"/>
              <a:t>Austin Deaf </a:t>
            </a:r>
            <a:br>
              <a:rPr b="1" i="1" lang="en" sz="1700"/>
            </a:br>
            <a:r>
              <a:rPr b="1" i="1" lang="en" sz="1700"/>
              <a:t>	    Club shall not take any portion of the pot via donations, change, gifts, etc.</a:t>
            </a:r>
            <a:r>
              <a:rPr lang="en" sz="1700"/>
              <a:t> </a:t>
            </a:r>
            <a:endParaRPr sz="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B. </a:t>
            </a:r>
            <a:r>
              <a:rPr lang="en" sz="1700"/>
              <a:t>In Texas Hold’Em, the last player standing wins the pot. </a:t>
            </a:r>
            <a:endParaRPr sz="1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1.) </a:t>
            </a:r>
            <a:r>
              <a:rPr lang="en" sz="1700"/>
              <a:t>If there are two players left, the two players may agree to divide the pot equally </a:t>
            </a:r>
            <a:br>
              <a:rPr lang="en" sz="1700"/>
            </a:br>
            <a:r>
              <a:rPr lang="en" sz="1700"/>
              <a:t>	     or however they agree on. If a decision has not been made by the time of </a:t>
            </a:r>
            <a:br>
              <a:rPr lang="en" sz="1700"/>
            </a:br>
            <a:r>
              <a:rPr lang="en" sz="1700"/>
              <a:t>	     closing, the pot will be divided equally. </a:t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2.) </a:t>
            </a:r>
            <a:r>
              <a:rPr lang="en" sz="1700"/>
              <a:t>If the game has not concluded by the time Clubhouse closes, at the discretion </a:t>
            </a:r>
            <a:br>
              <a:rPr lang="en" sz="1700"/>
            </a:br>
            <a:r>
              <a:rPr lang="en" sz="1700"/>
              <a:t>	     of Club Manager, the pot will be divided equally among remaining players. Club </a:t>
            </a:r>
            <a:br>
              <a:rPr lang="en" sz="1700"/>
            </a:br>
            <a:r>
              <a:rPr lang="en" sz="1700"/>
              <a:t>	     Manager must notify all remaining Players 60 minutes prior to the closing. </a:t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C. </a:t>
            </a:r>
            <a:r>
              <a:rPr lang="en" sz="1700"/>
              <a:t>If the game is faulty such as mismanagement, missing cards, damage, the game is </a:t>
            </a:r>
            <a:br>
              <a:rPr lang="en" sz="1700"/>
            </a:br>
            <a:r>
              <a:rPr lang="en" sz="1700"/>
              <a:t>	     considered </a:t>
            </a:r>
            <a:r>
              <a:rPr b="1" i="1" lang="en" sz="1700">
                <a:solidFill>
                  <a:srgbClr val="980000"/>
                </a:solidFill>
              </a:rPr>
              <a:t>void</a:t>
            </a:r>
            <a:r>
              <a:rPr lang="en" sz="1700"/>
              <a:t> and all the buy-ins will be returned </a:t>
            </a:r>
            <a:r>
              <a:rPr i="1" lang="en" sz="1700"/>
              <a:t>immediately</a:t>
            </a:r>
            <a:r>
              <a:rPr lang="en" sz="1700"/>
              <a:t>. 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75825" y="88475"/>
            <a:ext cx="8960100" cy="3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V. PRIZE </a:t>
            </a:r>
            <a:r>
              <a:rPr i="1" lang="en" sz="1700"/>
              <a:t>(CONT)</a:t>
            </a:r>
            <a:r>
              <a:rPr b="1" lang="en" sz="1700"/>
              <a:t>-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D.</a:t>
            </a:r>
            <a:r>
              <a:rPr lang="en" sz="1700"/>
              <a:t> If a natural or man-made occurrence occurs during the game in play, the game is </a:t>
            </a:r>
            <a:br>
              <a:rPr lang="en" sz="1700"/>
            </a:br>
            <a:r>
              <a:rPr lang="en" sz="1700"/>
              <a:t>	     considered void and all the buy-ins will be returned immediately. </a:t>
            </a:r>
            <a:endParaRPr sz="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1.)</a:t>
            </a:r>
            <a:r>
              <a:rPr lang="en" sz="1700"/>
              <a:t> Examples of natural occurrences would be tornado, flooding, hurricane, snow </a:t>
            </a:r>
            <a:br>
              <a:rPr lang="en" sz="1700"/>
            </a:br>
            <a:r>
              <a:rPr lang="en" sz="1700"/>
              <a:t>	      storm, fire, etc. </a:t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2.)</a:t>
            </a:r>
            <a:r>
              <a:rPr lang="en" sz="1700"/>
              <a:t> Examples of man-made occurrences would be electrical power outage, arson, </a:t>
            </a:r>
            <a:br>
              <a:rPr lang="en" sz="1700"/>
            </a:br>
            <a:r>
              <a:rPr lang="en" sz="1700"/>
              <a:t>	       brawl, contagious disease, etc. </a:t>
            </a:r>
            <a:endParaRPr sz="7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E.</a:t>
            </a:r>
            <a:r>
              <a:rPr lang="en" sz="1700"/>
              <a:t> If any player witnesses any member of the Boards, associates, staff, bartender, or </a:t>
            </a:r>
            <a:br>
              <a:rPr lang="en" sz="1700"/>
            </a:br>
            <a:r>
              <a:rPr lang="en" sz="1700"/>
              <a:t>	    Club Manager of Austin Deaf Club, receiving cash from the pot, other than as a </a:t>
            </a:r>
            <a:br>
              <a:rPr lang="en" sz="1700"/>
            </a:br>
            <a:r>
              <a:rPr lang="en" sz="1700"/>
              <a:t>	    winning prize, it must immediately be reported appropriately to the President of the </a:t>
            </a:r>
            <a:br>
              <a:rPr lang="en" sz="1700"/>
            </a:br>
            <a:r>
              <a:rPr lang="en" sz="1700"/>
              <a:t>	    Board, Member-at-Large, or the Clubhouse Manager.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5825" y="88475"/>
            <a:ext cx="8960100" cy="30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VI. CONTINGENCY-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A.</a:t>
            </a:r>
            <a:r>
              <a:rPr lang="en" sz="1700"/>
              <a:t> This policy is written the best it can to safeguard the Players, Host, and Austin Deaf </a:t>
            </a:r>
            <a:br>
              <a:rPr lang="en" sz="1700"/>
            </a:br>
            <a:r>
              <a:rPr lang="en" sz="1700"/>
              <a:t>	     Club. </a:t>
            </a:r>
            <a:endParaRPr sz="17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B. </a:t>
            </a:r>
            <a:r>
              <a:rPr lang="en" sz="1700"/>
              <a:t>This policy may not cover all circumstances. Should a circumstance outside of this </a:t>
            </a:r>
            <a:br>
              <a:rPr lang="en" sz="1700"/>
            </a:br>
            <a:r>
              <a:rPr lang="en" sz="1700"/>
              <a:t>     policy occur, the Host along with either Clubhouse Manager or the Board member </a:t>
            </a:r>
            <a:br>
              <a:rPr lang="en" sz="1700"/>
            </a:br>
            <a:r>
              <a:rPr lang="en" sz="1700"/>
              <a:t>     will determine the best course of action. 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C.</a:t>
            </a:r>
            <a:r>
              <a:rPr lang="en" sz="1700"/>
              <a:t> This can be revised at the discretion of the Board. Players and a Host may make a </a:t>
            </a:r>
            <a:br>
              <a:rPr lang="en" sz="1700"/>
            </a:br>
            <a:r>
              <a:rPr lang="en" sz="1700"/>
              <a:t>     recommendation to the Board to make any modifications to this policy.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